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84" r:id="rId3"/>
    <p:sldId id="285" r:id="rId4"/>
    <p:sldId id="286" r:id="rId5"/>
    <p:sldId id="269" r:id="rId6"/>
    <p:sldId id="268" r:id="rId7"/>
    <p:sldId id="261" r:id="rId8"/>
    <p:sldId id="283" r:id="rId9"/>
    <p:sldId id="279" r:id="rId10"/>
    <p:sldId id="275" r:id="rId11"/>
    <p:sldId id="281" r:id="rId12"/>
    <p:sldId id="277" r:id="rId13"/>
    <p:sldId id="273" r:id="rId14"/>
    <p:sldId id="272" r:id="rId15"/>
    <p:sldId id="288" r:id="rId16"/>
    <p:sldId id="287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7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3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5CAA8-4778-4C73-9F6E-E3D0971DFAE4}" type="datetimeFigureOut">
              <a:rPr lang="en-CA" smtClean="0"/>
              <a:pPr/>
              <a:t>10/13/2010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140D-00C5-4036-BE6E-5A9B1BAB62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140D-00C5-4036-BE6E-5A9B1BAB625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oint_JMSB_Titlewhite_FR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point_JMSB_Textwhite-FRE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registrar.concordia.ca/calendar/pdf/sec7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od@encs.concordia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tudentsuccess.concordia.ca/" TargetMode="External"/><Relationship Id="rId3" Type="http://schemas.openxmlformats.org/officeDocument/2006/relationships/hyperlink" Target="http://library.concordia.ca/help/howto/citations.html" TargetMode="External"/><Relationship Id="rId7" Type="http://schemas.openxmlformats.org/officeDocument/2006/relationships/hyperlink" Target="http://supportservices.concordia.ca/disabilities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cdev.concordia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tudent.concordia.ca/" TargetMode="External"/><Relationship Id="rId11" Type="http://schemas.openxmlformats.org/officeDocument/2006/relationships/hyperlink" Target="http://www-health.concordia.ca/" TargetMode="External"/><Relationship Id="rId5" Type="http://schemas.openxmlformats.org/officeDocument/2006/relationships/hyperlink" Target="http://stc.concordia.ca/" TargetMode="External"/><Relationship Id="rId10" Type="http://schemas.openxmlformats.org/officeDocument/2006/relationships/hyperlink" Target="http://faao.concordia.ca/main" TargetMode="External"/><Relationship Id="rId4" Type="http://schemas.openxmlformats.org/officeDocument/2006/relationships/hyperlink" Target="http://supportservices.concordia.ca/" TargetMode="External"/><Relationship Id="rId9" Type="http://schemas.openxmlformats.org/officeDocument/2006/relationships/hyperlink" Target="http://provost.concordia.ca/academicintegrit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ncs.concordia.ca/current-students/undergraduate-program-requirements/course-sequenc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point_ENCS_TitleRed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83568" y="1484784"/>
            <a:ext cx="77724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3149600" algn="l"/>
              </a:tabLst>
            </a:pPr>
            <a:r>
              <a:rPr lang="en-US" sz="4000" b="1" dirty="0" smtClean="0">
                <a:solidFill>
                  <a:schemeClr val="bg1"/>
                </a:solidFill>
              </a:rPr>
              <a:t>Academic Information</a:t>
            </a:r>
          </a:p>
          <a:p>
            <a:pPr algn="ctr" eaLnBrk="1" hangingPunct="1">
              <a:tabLst>
                <a:tab pos="3149600" algn="l"/>
              </a:tabLst>
            </a:pPr>
            <a:r>
              <a:rPr lang="en-CA" sz="4000" b="1" dirty="0" smtClean="0">
                <a:solidFill>
                  <a:schemeClr val="bg1"/>
                </a:solidFill>
              </a:rPr>
              <a:t>And</a:t>
            </a:r>
          </a:p>
          <a:p>
            <a:pPr algn="ctr" eaLnBrk="1" hangingPunct="1">
              <a:tabLst>
                <a:tab pos="3149600" algn="l"/>
              </a:tabLst>
            </a:pPr>
            <a:r>
              <a:rPr lang="en-CA" sz="4000" b="1" dirty="0" smtClean="0">
                <a:solidFill>
                  <a:schemeClr val="bg1"/>
                </a:solidFill>
              </a:rPr>
              <a:t>Program Requirements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259632" y="3068960"/>
            <a:ext cx="64008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CA" sz="2000" dirty="0" smtClean="0">
              <a:solidFill>
                <a:schemeClr val="bg1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CA" sz="2000" dirty="0" smtClean="0">
                <a:solidFill>
                  <a:schemeClr val="bg1"/>
                </a:solidFill>
              </a:rPr>
              <a:t>For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CA" sz="2000" dirty="0" smtClean="0">
                <a:solidFill>
                  <a:schemeClr val="bg1"/>
                </a:solidFill>
              </a:rPr>
              <a:t>First Year Students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Department of Electrical and Computer Engineering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October </a:t>
            </a:r>
            <a:r>
              <a:rPr lang="en-US" sz="1400" dirty="0" smtClean="0">
                <a:solidFill>
                  <a:schemeClr val="bg1"/>
                </a:solidFill>
              </a:rPr>
              <a:t>2010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CA" sz="1400" dirty="0" smtClean="0">
                <a:solidFill>
                  <a:schemeClr val="bg1"/>
                </a:solidFill>
              </a:rPr>
              <a:t>By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CA" sz="1400" dirty="0" smtClean="0">
                <a:solidFill>
                  <a:schemeClr val="bg1"/>
                </a:solidFill>
              </a:rPr>
              <a:t>Dr. </a:t>
            </a:r>
            <a:r>
              <a:rPr lang="en-CA" sz="1400" dirty="0" err="1" smtClean="0">
                <a:solidFill>
                  <a:schemeClr val="bg1"/>
                </a:solidFill>
              </a:rPr>
              <a:t>Anjali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Agarwal</a:t>
            </a:r>
            <a:r>
              <a:rPr lang="en-CA" sz="1400" dirty="0" smtClean="0">
                <a:solidFill>
                  <a:schemeClr val="bg1"/>
                </a:solidFill>
              </a:rPr>
              <a:t>, FYPD, </a:t>
            </a:r>
            <a:r>
              <a:rPr lang="en-CA" sz="1400" dirty="0" smtClean="0">
                <a:solidFill>
                  <a:schemeClr val="bg1"/>
                </a:solidFill>
              </a:rPr>
              <a:t>ECE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CA" sz="1400" dirty="0" smtClean="0">
                <a:solidFill>
                  <a:schemeClr val="bg1"/>
                </a:solidFill>
              </a:rPr>
              <a:t>Office: EV05.235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CA" sz="1400" dirty="0" smtClean="0">
                <a:solidFill>
                  <a:schemeClr val="bg1"/>
                </a:solidFill>
              </a:rPr>
              <a:t>Email: aagarwal@ece.concordia.ca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88640"/>
            <a:ext cx="3131839" cy="104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Student Requests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08112"/>
            <a:ext cx="8208912" cy="558924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Missed exam: student must submit a medical note to the exams office and “defer” the exam.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Students can apply for exceptions to academic regulations, such as:</a:t>
            </a:r>
            <a:endParaRPr lang="en-US" sz="2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Students can ask to DISC a course by making a “Student Request” after the “discontinue” deadline of October 31.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dirty="0" smtClean="0"/>
              <a:t>Students can request permission to take courses at other universities, or apply for course substitutions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dirty="0" smtClean="0"/>
              <a:t>Students can request permission for course overloads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i="1" dirty="0" smtClean="0"/>
              <a:t>Student Request</a:t>
            </a:r>
            <a:r>
              <a:rPr lang="en-CA" sz="2400" dirty="0" smtClean="0"/>
              <a:t> form available online through </a:t>
            </a:r>
            <a:r>
              <a:rPr lang="en-CA" sz="2400" dirty="0" err="1" smtClean="0"/>
              <a:t>myConcordia</a:t>
            </a:r>
            <a:r>
              <a:rPr lang="en-CA" sz="2400" dirty="0" smtClean="0"/>
              <a:t> – submit to Student Academic Affairs office.</a:t>
            </a:r>
            <a:endParaRPr lang="en-US" sz="2400" i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5805264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Supplemental Exam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08112"/>
            <a:ext cx="8352928" cy="558924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A student may write only ONE supplemental exam in his/her career.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Only a potential graduate can write a supplemental exam.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The student must apply to write a supplemental via a Student Request Form.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A graduation audit will be performed to ensure that the student is a potential graduate.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The supplemental exam counts for 100% of the grade.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The exam is given formally: if the student does not come to the exam the grade is FNS-DNW.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5805264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762000"/>
          </a:xfrm>
        </p:spPr>
        <p:txBody>
          <a:bodyPr/>
          <a:lstStyle/>
          <a:p>
            <a:pPr lvl="0" eaLnBrk="1" hangingPunct="1"/>
            <a:r>
              <a:rPr lang="en-CA" sz="3200" dirty="0" smtClean="0"/>
              <a:t>200-before-400 Rule</a:t>
            </a:r>
            <a:br>
              <a:rPr lang="en-CA" sz="3200" dirty="0" smtClean="0"/>
            </a:b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772400" cy="43204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CEAB: take low-level courses before high-level courses.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Calendar: </a:t>
            </a: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200-level before 400-level courses </a:t>
            </a:r>
          </a:p>
          <a:p>
            <a:pPr lvl="0"/>
            <a:r>
              <a:rPr lang="en-CA" sz="24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Capstone: Prerequisites strictly enforced!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Capstone: no 200 level course at the same time as the Capstone project course.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720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General Education Elective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43924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All Engineering students must complete 3 credits of General Education</a:t>
            </a:r>
            <a:endParaRPr lang="en-US" sz="2400" dirty="0" smtClean="0">
              <a:solidFill>
                <a:schemeClr val="tx2"/>
              </a:solidFill>
              <a:hlinkClick r:id="rId4"/>
            </a:endParaRPr>
          </a:p>
          <a:p>
            <a:pPr lvl="1">
              <a:buNone/>
            </a:pPr>
            <a:r>
              <a:rPr lang="en-US" sz="2400" u="sng" dirty="0" smtClean="0">
                <a:hlinkClick r:id="rId4"/>
              </a:rPr>
              <a:t>http://registrar.concordia.ca/calendar/pdf/sec71.pdf</a:t>
            </a:r>
            <a:endParaRPr lang="en-US" sz="2400" u="sng" dirty="0" smtClean="0"/>
          </a:p>
          <a:p>
            <a:endParaRPr lang="en-CA" sz="2400" u="sng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Students in ECP or MEP also must select from this list only.</a:t>
            </a:r>
          </a:p>
          <a:p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Students who wish to apply outside this list must request and receive permission.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3720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62000"/>
          </a:xfrm>
        </p:spPr>
        <p:txBody>
          <a:bodyPr/>
          <a:lstStyle/>
          <a:p>
            <a:r>
              <a:rPr lang="en-CA" sz="3200" dirty="0" smtClean="0"/>
              <a:t>Tutors on Duty</a:t>
            </a:r>
            <a:br>
              <a:rPr lang="en-CA" sz="3200" dirty="0" smtClean="0"/>
            </a:b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7772400" cy="4464496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dirty="0" smtClean="0"/>
              <a:t>From Sept 9, 2010 to Dec 22, 2010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dirty="0" smtClean="0"/>
              <a:t>Extends to include the exam period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/>
              <a:t>Timings posted on the doors of H-806-1 and H-806-2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4213" y="2708275"/>
          <a:ext cx="8064500" cy="4638675"/>
        </p:xfrm>
        <a:graphic>
          <a:graphicData uri="http://schemas.openxmlformats.org/presentationml/2006/ole">
            <p:oleObj spid="_x0000_s1028" name="Worksheet" r:id="rId5" imgW="9534469" imgH="6295949" progId="Excel.Sheet.12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216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62000"/>
          </a:xfrm>
        </p:spPr>
        <p:txBody>
          <a:bodyPr/>
          <a:lstStyle/>
          <a:p>
            <a:r>
              <a:rPr lang="en-CA" dirty="0" err="1" smtClean="0"/>
              <a:t>ToD</a:t>
            </a:r>
            <a:r>
              <a:rPr lang="en-CA" dirty="0" smtClean="0"/>
              <a:t> “Help Line”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12048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CA" dirty="0" smtClean="0"/>
              <a:t>You can send a question by email to </a:t>
            </a:r>
          </a:p>
          <a:p>
            <a:r>
              <a:rPr lang="en-CA" dirty="0" smtClean="0"/>
              <a:t>	</a:t>
            </a:r>
            <a:r>
              <a:rPr lang="en-CA" smtClean="0"/>
              <a:t>	</a:t>
            </a:r>
            <a:r>
              <a:rPr lang="en-CA" smtClean="0">
                <a:hlinkClick r:id="rId2"/>
              </a:rPr>
              <a:t>tod@encs.concordia.ca</a:t>
            </a:r>
            <a:endParaRPr lang="en-CA" dirty="0" smtClean="0"/>
          </a:p>
          <a:p>
            <a:pPr>
              <a:buFont typeface="Arial" charset="0"/>
              <a:buChar char="•"/>
            </a:pPr>
            <a:r>
              <a:rPr lang="en-CA" dirty="0" smtClean="0"/>
              <a:t>Put the course number and your ID# on the subject line.</a:t>
            </a:r>
          </a:p>
          <a:p>
            <a:pPr lvl="1">
              <a:buFont typeface="Arial" charset="0"/>
              <a:buChar char="•"/>
            </a:pPr>
            <a:r>
              <a:rPr lang="en-CA" dirty="0" smtClean="0"/>
              <a:t>Course number: helps us to direct the question to a </a:t>
            </a:r>
            <a:r>
              <a:rPr lang="en-CA" dirty="0" err="1" smtClean="0"/>
              <a:t>ToD</a:t>
            </a:r>
            <a:r>
              <a:rPr lang="en-CA" dirty="0" smtClean="0"/>
              <a:t> who can answer.</a:t>
            </a:r>
          </a:p>
          <a:p>
            <a:pPr lvl="1">
              <a:buFont typeface="Arial" charset="0"/>
              <a:buChar char="•"/>
            </a:pPr>
            <a:r>
              <a:rPr lang="en-CA" dirty="0" smtClean="0"/>
              <a:t>ID number: helps us to keep track of who is using the service so that we can ask the University for $$$ to continue the service.</a:t>
            </a:r>
          </a:p>
          <a:p>
            <a:pPr>
              <a:buFont typeface="Arial" charset="0"/>
              <a:buChar char="•"/>
            </a:pPr>
            <a:r>
              <a:rPr lang="en-CA" dirty="0" smtClean="0"/>
              <a:t>You should get an answer in a day or so.</a:t>
            </a:r>
          </a:p>
          <a:p>
            <a:pPr>
              <a:buFont typeface="Arial" charset="0"/>
              <a:buChar char="•"/>
            </a:pPr>
            <a:r>
              <a:rPr lang="en-CA" dirty="0" smtClean="0"/>
              <a:t>This is a NEW service!</a:t>
            </a:r>
          </a:p>
          <a:p>
            <a:endParaRPr lang="en-CA" dirty="0" smtClean="0"/>
          </a:p>
          <a:p>
            <a:pPr lvl="1">
              <a:buFont typeface="Arial" charset="0"/>
              <a:buChar char="•"/>
            </a:pPr>
            <a:endParaRPr lang="en-CA" dirty="0" smtClean="0"/>
          </a:p>
          <a:p>
            <a:pPr>
              <a:buFont typeface="Arial" charset="0"/>
              <a:buChar char="•"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762000"/>
          </a:xfrm>
        </p:spPr>
        <p:txBody>
          <a:bodyPr/>
          <a:lstStyle/>
          <a:p>
            <a:r>
              <a:rPr lang="en-CA" dirty="0" smtClean="0"/>
              <a:t>List of Services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772400" cy="5184576"/>
          </a:xfrm>
        </p:spPr>
        <p:txBody>
          <a:bodyPr/>
          <a:lstStyle/>
          <a:p>
            <a:r>
              <a:rPr lang="en-US" sz="1400" dirty="0" smtClean="0"/>
              <a:t>• Concordia </a:t>
            </a:r>
            <a:r>
              <a:rPr lang="en-US" sz="1400" dirty="0" err="1" smtClean="0"/>
              <a:t>Counselling</a:t>
            </a:r>
            <a:r>
              <a:rPr lang="en-US" sz="1400" dirty="0" smtClean="0"/>
              <a:t> and Development offers career services, </a:t>
            </a:r>
          </a:p>
          <a:p>
            <a:r>
              <a:rPr lang="en-US" sz="1400" dirty="0" smtClean="0"/>
              <a:t>  psychological services, student learning services, etc.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http://cdev.concordia.ca/</a:t>
            </a:r>
            <a:endParaRPr lang="en-US" sz="1400" dirty="0" smtClean="0"/>
          </a:p>
          <a:p>
            <a:r>
              <a:rPr lang="en-US" sz="1400" dirty="0" smtClean="0"/>
              <a:t>• The Concordia Library Citation and Style Guides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http://library.concordia.ca/help/howto/citations.html</a:t>
            </a:r>
            <a:endParaRPr lang="en-US" sz="1400" dirty="0" smtClean="0"/>
          </a:p>
          <a:p>
            <a:r>
              <a:rPr lang="en-US" sz="1400" dirty="0" smtClean="0"/>
              <a:t>• Advocacy and Support Services</a:t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http://supportservices.concordia.ca/</a:t>
            </a:r>
            <a:endParaRPr lang="en-US" sz="1400" dirty="0" smtClean="0"/>
          </a:p>
          <a:p>
            <a:r>
              <a:rPr lang="en-US" sz="1400" dirty="0" smtClean="0"/>
              <a:t>• Student Transition Centre</a:t>
            </a:r>
            <a:br>
              <a:rPr lang="en-US" sz="1400" dirty="0" smtClean="0"/>
            </a:br>
            <a:r>
              <a:rPr lang="en-US" sz="1400" dirty="0" smtClean="0">
                <a:hlinkClick r:id="rId5"/>
              </a:rPr>
              <a:t>http://stc.concordia.ca/</a:t>
            </a:r>
            <a:endParaRPr lang="en-US" sz="1400" dirty="0" smtClean="0"/>
          </a:p>
          <a:p>
            <a:r>
              <a:rPr lang="en-US" sz="1400" dirty="0" smtClean="0"/>
              <a:t>• New Student Program</a:t>
            </a:r>
            <a:br>
              <a:rPr lang="en-US" sz="1400" dirty="0" smtClean="0"/>
            </a:br>
            <a:r>
              <a:rPr lang="en-US" sz="1400" dirty="0" smtClean="0">
                <a:hlinkClick r:id="rId6"/>
              </a:rPr>
              <a:t>http://newstudent.concordia.ca/</a:t>
            </a:r>
            <a:endParaRPr lang="en-US" sz="1400" dirty="0" smtClean="0"/>
          </a:p>
          <a:p>
            <a:r>
              <a:rPr lang="en-US" sz="1400" dirty="0" smtClean="0"/>
              <a:t>• Access Centre for Students with Disabilities</a:t>
            </a:r>
            <a:br>
              <a:rPr lang="en-US" sz="1400" dirty="0" smtClean="0"/>
            </a:br>
            <a:r>
              <a:rPr lang="en-US" sz="1400" dirty="0" smtClean="0">
                <a:hlinkClick r:id="rId7"/>
              </a:rPr>
              <a:t>http://supportservices.concordia.ca/disabilities/</a:t>
            </a:r>
            <a:endParaRPr lang="en-US" sz="1400" dirty="0" smtClean="0"/>
          </a:p>
          <a:p>
            <a:r>
              <a:rPr lang="en-US" sz="1400" dirty="0" smtClean="0"/>
              <a:t>• Student Success Centre</a:t>
            </a:r>
            <a:br>
              <a:rPr lang="en-US" sz="1400" dirty="0" smtClean="0"/>
            </a:br>
            <a:r>
              <a:rPr lang="en-US" sz="1400" dirty="0" smtClean="0">
                <a:hlinkClick r:id="rId8"/>
              </a:rPr>
              <a:t>http://studentsuccess.concordia.ca/</a:t>
            </a:r>
            <a:endParaRPr lang="en-US" sz="1400" dirty="0" smtClean="0"/>
          </a:p>
          <a:p>
            <a:r>
              <a:rPr lang="en-US" sz="1400" dirty="0" smtClean="0"/>
              <a:t>• The Academic Integrity Website</a:t>
            </a:r>
            <a:br>
              <a:rPr lang="en-US" sz="1400" dirty="0" smtClean="0"/>
            </a:br>
            <a:r>
              <a:rPr lang="en-US" sz="1400" dirty="0" smtClean="0">
                <a:hlinkClick r:id="rId9"/>
              </a:rPr>
              <a:t>http://provost.concordia.ca/academicintegrity/</a:t>
            </a:r>
            <a:endParaRPr lang="en-US" sz="1400" dirty="0" smtClean="0"/>
          </a:p>
          <a:p>
            <a:r>
              <a:rPr lang="en-US" sz="1400" dirty="0" smtClean="0"/>
              <a:t>• Financial Aid and Awards</a:t>
            </a:r>
            <a:br>
              <a:rPr lang="en-US" sz="1400" dirty="0" smtClean="0"/>
            </a:br>
            <a:r>
              <a:rPr lang="en-US" sz="1400" dirty="0" smtClean="0">
                <a:hlinkClick r:id="rId10"/>
              </a:rPr>
              <a:t>http://faao.concordia.ca/main</a:t>
            </a:r>
            <a:endParaRPr lang="en-US" sz="1400" dirty="0" smtClean="0"/>
          </a:p>
          <a:p>
            <a:r>
              <a:rPr lang="en-US" sz="1400" dirty="0" smtClean="0"/>
              <a:t>• Health Services</a:t>
            </a:r>
            <a:br>
              <a:rPr lang="en-US" sz="1400" dirty="0" smtClean="0"/>
            </a:br>
            <a:r>
              <a:rPr lang="en-US" sz="1400" dirty="0" smtClean="0">
                <a:hlinkClick r:id="rId11"/>
              </a:rPr>
              <a:t>http://www-health.concordia.ca/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6216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point_ENCS_TitleGraphic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1772816"/>
            <a:ext cx="53849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62000"/>
          </a:xfrm>
        </p:spPr>
        <p:txBody>
          <a:bodyPr/>
          <a:lstStyle/>
          <a:p>
            <a:r>
              <a:rPr lang="en-CA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Course Selection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Follow the Course Sequence suggested by the department:</a:t>
            </a:r>
          </a:p>
          <a:p>
            <a:pPr lvl="1">
              <a:buNone/>
            </a:pPr>
            <a:r>
              <a:rPr lang="en-US" u="sng" dirty="0" smtClean="0">
                <a:hlinkClick r:id="rId2"/>
              </a:rPr>
              <a:t>http://www.encs.concordia.ca/current-students/undergraduate-program-requirements/course-sequences/</a:t>
            </a:r>
            <a:endParaRPr lang="en-US" u="sng" dirty="0" smtClean="0"/>
          </a:p>
          <a:p>
            <a:pPr lvl="1">
              <a:buNone/>
            </a:pPr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Withdrawal from a Course – online through </a:t>
            </a:r>
            <a:r>
              <a:rPr lang="en-CA" i="1" dirty="0" err="1" smtClean="0"/>
              <a:t>myconcordia</a:t>
            </a:r>
            <a:endParaRPr lang="en-CA" i="1" dirty="0" smtClean="0"/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DNE (</a:t>
            </a:r>
            <a:r>
              <a:rPr lang="en-CA" i="1" dirty="0" smtClean="0"/>
              <a:t>Did Not Enter</a:t>
            </a:r>
            <a:r>
              <a:rPr lang="en-CA" dirty="0" smtClean="0"/>
              <a:t>) – no academic or financial impact</a:t>
            </a:r>
          </a:p>
          <a:p>
            <a:pPr lvl="2">
              <a:buFont typeface="Arial" pitchFamily="34" charset="0"/>
              <a:buChar char="•"/>
            </a:pPr>
            <a:r>
              <a:rPr lang="en-CA" dirty="0" smtClean="0"/>
              <a:t>September 20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DISC (</a:t>
            </a:r>
            <a:r>
              <a:rPr lang="en-CA" i="1" dirty="0" smtClean="0"/>
              <a:t>Discontinued</a:t>
            </a:r>
            <a:r>
              <a:rPr lang="en-CA" dirty="0" smtClean="0"/>
              <a:t>) – remains on student’s record but does not affect GPA, student financially responsible</a:t>
            </a:r>
          </a:p>
          <a:p>
            <a:pPr lvl="2">
              <a:buFont typeface="Arial" pitchFamily="34" charset="0"/>
              <a:buChar char="•"/>
            </a:pPr>
            <a:r>
              <a:rPr lang="en-CA" dirty="0" smtClean="0"/>
              <a:t>October 31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http://registrar.concordia.ca/webguide/termdates.html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720" y="5826825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0324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Course Instructor provide students with Evaluation Scheme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Grading System: 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A-, A, A+ (grade point 3.7, 4.0, 4.3)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B-, B, B+ (grade point 2.7, 3.0, 3.3)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C-, C, C+ (grade point 1.7, 2.0, 2.3)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D-, D, D+ (grade point 0.7, 1.0, 1.3)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FNS (grade point of 0) – no supplemental exam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R, NR (grade point of 0) – cannot even apply for “MED” or “DEF”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Students can apply for “DEF” if not able to write final exam due to short-term illness or other compelling reasons</a:t>
            </a:r>
          </a:p>
          <a:p>
            <a:pPr lvl="2">
              <a:buFont typeface="Arial" pitchFamily="34" charset="0"/>
              <a:buChar char="•"/>
            </a:pPr>
            <a:r>
              <a:rPr lang="en-CA" dirty="0" smtClean="0"/>
              <a:t>Application forms available from Birks Student Service Centre, apply by Jan 15 for Fall courses</a:t>
            </a:r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762000"/>
          </a:xfrm>
        </p:spPr>
        <p:txBody>
          <a:bodyPr/>
          <a:lstStyle/>
          <a:p>
            <a:r>
              <a:rPr lang="en-CA" dirty="0" smtClean="0"/>
              <a:t>Evaluation Scheme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720" y="5826825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62000"/>
          </a:xfrm>
        </p:spPr>
        <p:txBody>
          <a:bodyPr/>
          <a:lstStyle/>
          <a:p>
            <a:r>
              <a:rPr lang="en-CA" dirty="0" smtClean="0"/>
              <a:t>GPA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4752528"/>
          </a:xfrm>
        </p:spPr>
        <p:txBody>
          <a:bodyPr/>
          <a:lstStyle/>
          <a:p>
            <a:r>
              <a:rPr lang="en-CA" dirty="0" smtClean="0"/>
              <a:t>Weighted Grade Point Average (WGPA):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Calculated annually at end of each academic year (Summer, Fall, Winter)</a:t>
            </a:r>
          </a:p>
          <a:p>
            <a:r>
              <a:rPr lang="en-US" dirty="0" smtClean="0"/>
              <a:t>Example:</a:t>
            </a:r>
          </a:p>
          <a:p>
            <a:r>
              <a:rPr lang="en-US" sz="1600" dirty="0" smtClean="0"/>
              <a:t>		    Grade 		Credit 	Grade 		Weighted</a:t>
            </a:r>
          </a:p>
          <a:p>
            <a:r>
              <a:rPr lang="en-US" sz="1600" dirty="0" smtClean="0"/>
              <a:t>Course      Achieved 	Value 	Points* 		Grade Points</a:t>
            </a:r>
          </a:p>
          <a:p>
            <a:r>
              <a:rPr lang="en-US" sz="1600" dirty="0" smtClean="0"/>
              <a:t>1 		         D 		3.00   X   1.00 	= 	3.00</a:t>
            </a:r>
          </a:p>
          <a:p>
            <a:r>
              <a:rPr lang="en-US" sz="1600" dirty="0" smtClean="0"/>
              <a:t>2 		         C+ 		3.00   X   2.30 	= 	6.90</a:t>
            </a:r>
          </a:p>
          <a:p>
            <a:r>
              <a:rPr lang="pl-PL" sz="1600" dirty="0" smtClean="0"/>
              <a:t>3 </a:t>
            </a:r>
            <a:r>
              <a:rPr lang="en-CA" sz="1600" dirty="0" smtClean="0"/>
              <a:t>		         </a:t>
            </a:r>
            <a:r>
              <a:rPr lang="pl-PL" sz="1600" dirty="0" smtClean="0"/>
              <a:t>B </a:t>
            </a:r>
            <a:r>
              <a:rPr lang="en-CA" sz="1600" dirty="0" smtClean="0"/>
              <a:t>		</a:t>
            </a:r>
            <a:r>
              <a:rPr lang="pl-PL" sz="1600" dirty="0" smtClean="0"/>
              <a:t>2.00 </a:t>
            </a:r>
            <a:r>
              <a:rPr lang="en-CA" sz="1600" dirty="0" smtClean="0"/>
              <a:t>  </a:t>
            </a:r>
            <a:r>
              <a:rPr lang="pl-PL" sz="1600" dirty="0" smtClean="0"/>
              <a:t>X </a:t>
            </a:r>
            <a:r>
              <a:rPr lang="en-CA" sz="1600" dirty="0" smtClean="0"/>
              <a:t>  </a:t>
            </a:r>
            <a:r>
              <a:rPr lang="pl-PL" sz="1600" dirty="0" smtClean="0"/>
              <a:t>3.00 </a:t>
            </a:r>
            <a:r>
              <a:rPr lang="en-CA" sz="1600" dirty="0" smtClean="0"/>
              <a:t>	</a:t>
            </a:r>
            <a:r>
              <a:rPr lang="pl-PL" sz="1600" dirty="0" smtClean="0"/>
              <a:t>= </a:t>
            </a:r>
            <a:r>
              <a:rPr lang="en-CA" sz="1600" dirty="0" smtClean="0"/>
              <a:t>	</a:t>
            </a:r>
            <a:r>
              <a:rPr lang="pl-PL" sz="1600" dirty="0" smtClean="0"/>
              <a:t>6.00</a:t>
            </a:r>
          </a:p>
          <a:p>
            <a:r>
              <a:rPr lang="pt-BR" sz="1600" dirty="0" smtClean="0"/>
              <a:t>4 		         A‑ 		6.00   X   3.70 	= 	22.20</a:t>
            </a:r>
          </a:p>
          <a:p>
            <a:r>
              <a:rPr lang="en-US" sz="1600" dirty="0" smtClean="0"/>
              <a:t>5 		         F 		</a:t>
            </a:r>
            <a:r>
              <a:rPr lang="en-US" sz="1600" u="sng" dirty="0" smtClean="0"/>
              <a:t>3.00</a:t>
            </a:r>
            <a:r>
              <a:rPr lang="en-US" sz="1600" dirty="0" smtClean="0"/>
              <a:t>   X   0.00 	= 	</a:t>
            </a:r>
            <a:r>
              <a:rPr lang="en-US" sz="1600" u="sng" dirty="0" smtClean="0"/>
              <a:t>0.00</a:t>
            </a:r>
          </a:p>
          <a:p>
            <a:r>
              <a:rPr lang="en-US" sz="1600" dirty="0" smtClean="0"/>
              <a:t>		       Total Credits 	17.00 	     Total Weighted 	38.10</a:t>
            </a:r>
          </a:p>
          <a:p>
            <a:r>
              <a:rPr lang="en-US" sz="1600" dirty="0" smtClean="0"/>
              <a:t>		       Attempted 		     Grade Points</a:t>
            </a:r>
          </a:p>
          <a:p>
            <a:r>
              <a:rPr lang="en-US" sz="1600" dirty="0" smtClean="0"/>
              <a:t>			</a:t>
            </a:r>
            <a:r>
              <a:rPr lang="en-US" b="1" dirty="0" smtClean="0"/>
              <a:t>WGPA = </a:t>
            </a:r>
            <a:r>
              <a:rPr lang="en-US" b="1" u="sng" dirty="0" smtClean="0"/>
              <a:t>38.10</a:t>
            </a:r>
            <a:r>
              <a:rPr lang="en-US" b="1" dirty="0" smtClean="0"/>
              <a:t> = 2.24</a:t>
            </a:r>
          </a:p>
          <a:p>
            <a:r>
              <a:rPr lang="en-US" b="1" dirty="0" smtClean="0"/>
              <a:t>				  17.00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720" y="5826825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762000"/>
          </a:xfrm>
        </p:spPr>
        <p:txBody>
          <a:bodyPr/>
          <a:lstStyle/>
          <a:p>
            <a:pPr eaLnBrk="1" hangingPunct="1"/>
            <a:r>
              <a:rPr lang="en-CA" sz="3200" dirty="0" smtClean="0"/>
              <a:t>Academic performance</a:t>
            </a: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836712"/>
            <a:ext cx="8208912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Acceptable </a:t>
            </a:r>
            <a:r>
              <a:rPr lang="en-CA" sz="2400" b="1" dirty="0" smtClean="0"/>
              <a:t>Standing: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WGPA  is at least 2.00 for assessment period</a:t>
            </a:r>
          </a:p>
          <a:p>
            <a:pPr lvl="2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Must still repeat and pass the failed course</a:t>
            </a:r>
            <a:endParaRPr lang="en-CA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Conditional standing: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WG</a:t>
            </a: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 between 1.5 and 2.0     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(C- is 1.7, C is 2.0)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half of D-range grades, and all Failed courses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Must obtain acceptable standing by next assessment</a:t>
            </a:r>
            <a:endParaRPr lang="en-CA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Failed standing:  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GPA less than 1.5, or conditional for the second year in a row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May apply for readmission</a:t>
            </a:r>
            <a:endParaRPr lang="en-CA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5805264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936104"/>
          </a:xfrm>
        </p:spPr>
        <p:txBody>
          <a:bodyPr/>
          <a:lstStyle/>
          <a:p>
            <a:pPr eaLnBrk="1" hangingPunct="1"/>
            <a:r>
              <a:rPr lang="en-CA" sz="3200" dirty="0" smtClean="0"/>
              <a:t>Readmission Contract:</a:t>
            </a:r>
            <a:br>
              <a:rPr lang="en-CA" sz="3200" dirty="0" smtClean="0"/>
            </a:br>
            <a:r>
              <a:rPr lang="en-CA" sz="3200" dirty="0" smtClean="0"/>
              <a:t>Probation conditions for readmission</a:t>
            </a:r>
            <a:br>
              <a:rPr lang="en-CA" sz="3200" dirty="0" smtClean="0"/>
            </a:b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396044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next evaluation of academic performance, GPA of 2.0 or better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repeat FNS and D-range courses and obtain grades of C- or better</a:t>
            </a: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Maximum number of courses per term is limited: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For most students, 4 courses per semester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smtClean="0">
                <a:cs typeface="+mn-cs"/>
              </a:rPr>
              <a:t>But for some, 2 courses per semester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/>
              <a:t>Take the SEL “study skills” course.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change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62000"/>
          </a:xfrm>
        </p:spPr>
        <p:txBody>
          <a:bodyPr/>
          <a:lstStyle/>
          <a:p>
            <a:pPr lvl="0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Undergraduate Issues</a:t>
            </a:r>
            <a:br>
              <a:rPr lang="en-CA" dirty="0" smtClean="0"/>
            </a:br>
            <a:r>
              <a:rPr lang="en-CA" sz="3200" dirty="0" smtClean="0">
                <a:solidFill>
                  <a:srgbClr val="920000"/>
                </a:solidFill>
              </a:rPr>
              <a:t>Pre-requisite and co-requisite courses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Senate decision of March 2010</a:t>
            </a:r>
            <a:r>
              <a:rPr lang="en-CA" sz="2200" dirty="0" smtClean="0"/>
              <a:t>: students must satisfy the prerequisites listed in the calendar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ELEC273 prerequisite for ELEC251 and ELEC311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>
                <a:cs typeface="+mn-cs"/>
              </a:rPr>
              <a:t>COEN243 prerequisite for COEN244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>
                <a:cs typeface="+mn-cs"/>
              </a:rPr>
              <a:t>COEN244 prerequisite for COEN352 </a:t>
            </a:r>
            <a:endParaRPr lang="en-CA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special approvals or exceptions.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FNS, DEF, INC, PEND do not satisfy prerequisite requirements.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Conditional or Readmitted: Must have r</a:t>
            </a:r>
            <a:r>
              <a:rPr lang="en-C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epeated courses with D-range </a:t>
            </a:r>
            <a:r>
              <a:rPr lang="en-CA" sz="2200" dirty="0" smtClean="0"/>
              <a:t>grades and get C- or better.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Follow the recommended course sequence.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De-registration software.</a:t>
            </a:r>
            <a:endParaRPr lang="en-US" sz="2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720" y="5826825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62000"/>
          </a:xfrm>
        </p:spPr>
        <p:txBody>
          <a:bodyPr/>
          <a:lstStyle/>
          <a:p>
            <a:r>
              <a:rPr lang="en-CA" dirty="0" smtClean="0"/>
              <a:t>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992888" cy="36164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A student not registered CANNOT write the final exam.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No entry after first third of exam has elapsed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Bring student I.D. cards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If ill during exam writing, report to invigilator to cancel the exam. Visit Temporary Exam Office, report to physician for medical documentation to apply for DEF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No form of Academic Offence allowed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Use of Calculators – only the ones allowed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Use of Cell Phones, </a:t>
            </a:r>
            <a:r>
              <a:rPr lang="en-CA" sz="2400" dirty="0" err="1" smtClean="0"/>
              <a:t>ipods</a:t>
            </a:r>
            <a:r>
              <a:rPr lang="en-CA" sz="2400" dirty="0" smtClean="0"/>
              <a:t>, or any other electronic device not allowed unless specified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720" y="5826825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762000"/>
          </a:xfrm>
        </p:spPr>
        <p:txBody>
          <a:bodyPr/>
          <a:lstStyle/>
          <a:p>
            <a:pPr lvl="0" eaLnBrk="1" hangingPunct="1"/>
            <a:r>
              <a:rPr lang="en-CA" sz="3200" dirty="0" smtClean="0"/>
              <a:t>Academic Code of Conduct</a:t>
            </a:r>
            <a:br>
              <a:rPr lang="en-CA" sz="3200" dirty="0" smtClean="0"/>
            </a:b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764704"/>
            <a:ext cx="7772400" cy="6453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must submit an “Expectations of Originality” form with all assignments, project reports, lab reports.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Students must not CONSULT the work of other students, past or present. </a:t>
            </a:r>
            <a:endParaRPr lang="en-C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 Code of Conduct: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cs typeface="+mn-cs"/>
              </a:rPr>
              <a:t>A student must not give a copy of his/her work to another student if there is the possibility that the student will submit the work as his/her own.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cs typeface="+mn-cs"/>
              </a:rPr>
              <a:t>A student must not plagiarize: copy another student’s work, copy text from the internet, etc.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The instructor submits</a:t>
            </a:r>
            <a:r>
              <a:rPr lang="en-C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incident report to the Dean, and then the student will be interviewed to investigate the charge, and if it is upheld, a penalty will be imposed. 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720" y="5733256"/>
            <a:ext cx="2520280" cy="8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5" charset="0"/>
            <a:ea typeface="ＭＳ Ｐゴシック" pitchFamily="-125" charset="-128"/>
            <a:cs typeface="ＭＳ Ｐゴシック" pitchFamily="-12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5" charset="0"/>
            <a:ea typeface="ＭＳ Ｐゴシック" pitchFamily="-125" charset="-128"/>
            <a:cs typeface="ＭＳ Ｐゴシック" pitchFamily="-12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1001</Words>
  <Application>Microsoft Office PowerPoint</Application>
  <PresentationFormat>On-screen Show (4:3)</PresentationFormat>
  <Paragraphs>159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Worksheet</vt:lpstr>
      <vt:lpstr>Slide 1</vt:lpstr>
      <vt:lpstr>General Information</vt:lpstr>
      <vt:lpstr>Evaluation Scheme</vt:lpstr>
      <vt:lpstr>GPA Calculations</vt:lpstr>
      <vt:lpstr>Academic performance</vt:lpstr>
      <vt:lpstr>Readmission Contract: Probation conditions for readmission </vt:lpstr>
      <vt:lpstr> Undergraduate Issues Pre-requisite and co-requisite courses </vt:lpstr>
      <vt:lpstr>Examinations</vt:lpstr>
      <vt:lpstr>Academic Code of Conduct </vt:lpstr>
      <vt:lpstr>Student Requests</vt:lpstr>
      <vt:lpstr>Supplemental Exam</vt:lpstr>
      <vt:lpstr>200-before-400 Rule </vt:lpstr>
      <vt:lpstr>General Education Elective</vt:lpstr>
      <vt:lpstr>Tutors on Duty </vt:lpstr>
      <vt:lpstr>ToD “Help Line”</vt:lpstr>
      <vt:lpstr>List of Services</vt:lpstr>
      <vt:lpstr>Slide 17</vt:lpstr>
    </vt:vector>
  </TitlesOfParts>
  <Company>Concordia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Johathan Noel</dc:creator>
  <cp:lastModifiedBy>ENCS</cp:lastModifiedBy>
  <cp:revision>123</cp:revision>
  <dcterms:created xsi:type="dcterms:W3CDTF">2008-10-16T18:18:40Z</dcterms:created>
  <dcterms:modified xsi:type="dcterms:W3CDTF">2010-10-13T18:00:46Z</dcterms:modified>
</cp:coreProperties>
</file>